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0BAD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47" d="100"/>
          <a:sy n="47" d="100"/>
        </p:scale>
        <p:origin x="-3030" y="-15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a:t>Asıl başlık stilini düzenlemek için tıklayın</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tr-TR"/>
              <a:t>Asıl başlık stilini düzenlemek için tıklayın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8" name="Date Placeholder 7"/>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8" name="Date Placeholder 7"/>
          <p:cNvSpPr>
            <a:spLocks noGrp="1"/>
          </p:cNvSpPr>
          <p:nvPr>
            <p:ph type="dt" sz="half" idx="10"/>
          </p:nvPr>
        </p:nvSpPr>
        <p:spPr/>
        <p:txBody>
          <a:bodyPr/>
          <a:lstStyle/>
          <a:p>
            <a:fld id="{5586B75A-687E-405C-8A0B-8D00578BA2C3}" type="datetimeFigureOut">
              <a:rPr lang="en-US" dirty="0"/>
              <a:pPr/>
              <a:t>3/3/2018</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3/3/2018</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042C1BD-1F87-40E0-8DD9-1B61C203ABDA}"/>
              </a:ext>
            </a:extLst>
          </p:cNvPr>
          <p:cNvSpPr>
            <a:spLocks noGrp="1"/>
          </p:cNvSpPr>
          <p:nvPr>
            <p:ph type="ctrTitle"/>
          </p:nvPr>
        </p:nvSpPr>
        <p:spPr/>
        <p:txBody>
          <a:bodyPr/>
          <a:lstStyle/>
          <a:p>
            <a:r>
              <a:rPr lang="tr-TR" dirty="0"/>
              <a:t>Anlatım Biçimleri</a:t>
            </a:r>
            <a:br>
              <a:rPr lang="tr-TR" dirty="0"/>
            </a:br>
            <a:r>
              <a:rPr lang="tr-TR" dirty="0"/>
              <a:t/>
            </a:r>
            <a:br>
              <a:rPr lang="tr-TR" dirty="0"/>
            </a:br>
            <a:endParaRPr lang="tr-TR" dirty="0"/>
          </a:p>
        </p:txBody>
      </p:sp>
      <p:sp>
        <p:nvSpPr>
          <p:cNvPr id="3" name="Alt Başlık 2">
            <a:extLst>
              <a:ext uri="{FF2B5EF4-FFF2-40B4-BE49-F238E27FC236}">
                <a16:creationId xmlns="" xmlns:a16="http://schemas.microsoft.com/office/drawing/2014/main" id="{56342081-1C32-4E9F-A2DD-8FFA6CCEE55D}"/>
              </a:ext>
            </a:extLst>
          </p:cNvPr>
          <p:cNvSpPr>
            <a:spLocks noGrp="1"/>
          </p:cNvSpPr>
          <p:nvPr>
            <p:ph type="subTitle" idx="1"/>
          </p:nvPr>
        </p:nvSpPr>
        <p:spPr/>
        <p:txBody>
          <a:bodyPr>
            <a:normAutofit fontScale="92500" lnSpcReduction="20000"/>
          </a:bodyPr>
          <a:lstStyle/>
          <a:p>
            <a:r>
              <a:rPr lang="tr-TR" dirty="0"/>
              <a:t>Anlatım Biçimleri</a:t>
            </a:r>
          </a:p>
          <a:p>
            <a:r>
              <a:rPr lang="tr-TR" dirty="0"/>
              <a:t/>
            </a:r>
            <a:br>
              <a:rPr lang="tr-TR" dirty="0"/>
            </a:br>
            <a:endParaRPr lang="tr-TR" dirty="0"/>
          </a:p>
        </p:txBody>
      </p:sp>
    </p:spTree>
    <p:extLst>
      <p:ext uri="{BB962C8B-B14F-4D97-AF65-F5344CB8AC3E}">
        <p14:creationId xmlns:p14="http://schemas.microsoft.com/office/powerpoint/2010/main" xmlns="" val="2408023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A50D748-26EC-4B27-A03F-223E2DD5F3AF}"/>
              </a:ext>
            </a:extLst>
          </p:cNvPr>
          <p:cNvSpPr>
            <a:spLocks noGrp="1"/>
          </p:cNvSpPr>
          <p:nvPr>
            <p:ph type="title"/>
          </p:nvPr>
        </p:nvSpPr>
        <p:spPr/>
        <p:txBody>
          <a:bodyPr/>
          <a:lstStyle/>
          <a:p>
            <a:r>
              <a:rPr lang="tr-TR" b="1" dirty="0"/>
              <a:t>Açıklayıcı </a:t>
            </a:r>
            <a:br>
              <a:rPr lang="tr-TR" b="1" dirty="0"/>
            </a:br>
            <a:r>
              <a:rPr lang="tr-TR" b="1" dirty="0"/>
              <a:t>Anlatım</a:t>
            </a:r>
            <a:endParaRPr lang="tr-TR" dirty="0"/>
          </a:p>
        </p:txBody>
      </p:sp>
      <p:sp>
        <p:nvSpPr>
          <p:cNvPr id="3" name="İçerik Yer Tutucusu 2">
            <a:extLst>
              <a:ext uri="{FF2B5EF4-FFF2-40B4-BE49-F238E27FC236}">
                <a16:creationId xmlns="" xmlns:a16="http://schemas.microsoft.com/office/drawing/2014/main" id="{D0ADC902-4DE7-452A-93A6-FB634DF23405}"/>
              </a:ext>
            </a:extLst>
          </p:cNvPr>
          <p:cNvSpPr>
            <a:spLocks noGrp="1"/>
          </p:cNvSpPr>
          <p:nvPr>
            <p:ph idx="1"/>
          </p:nvPr>
        </p:nvSpPr>
        <p:spPr/>
        <p:txBody>
          <a:bodyPr/>
          <a:lstStyle/>
          <a:p>
            <a:r>
              <a:rPr lang="tr-TR" dirty="0"/>
              <a:t>Bilgi vermek amacı ile oluşturulan yazılarda kullanılan anlatım tekniğidir. Bu tür yazılarda amaç okuyucuyu bilgilendirmek, ona bir şeyler öğretmek olduğu için sade ve anlaşılır bir dil kullanılır. Açıklayıcı anlatımda yazar, duygularına yer vermez, nesnel bir anlatım hakimdir.</a:t>
            </a:r>
          </a:p>
        </p:txBody>
      </p:sp>
    </p:spTree>
    <p:extLst>
      <p:ext uri="{BB962C8B-B14F-4D97-AF65-F5344CB8AC3E}">
        <p14:creationId xmlns:p14="http://schemas.microsoft.com/office/powerpoint/2010/main" xmlns="" val="1819051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E3B4487-7359-415F-9C77-44E6AFA9436D}"/>
              </a:ext>
            </a:extLst>
          </p:cNvPr>
          <p:cNvSpPr>
            <a:spLocks noGrp="1"/>
          </p:cNvSpPr>
          <p:nvPr>
            <p:ph type="title"/>
          </p:nvPr>
        </p:nvSpPr>
        <p:spPr/>
        <p:txBody>
          <a:bodyPr/>
          <a:lstStyle/>
          <a:p>
            <a:r>
              <a:rPr lang="tr-TR" dirty="0"/>
              <a:t>Açıklayıcı Anlatım</a:t>
            </a:r>
            <a:br>
              <a:rPr lang="tr-TR" dirty="0"/>
            </a:br>
            <a:r>
              <a:rPr lang="tr-TR" dirty="0"/>
              <a:t>Örnekleri</a:t>
            </a:r>
          </a:p>
        </p:txBody>
      </p:sp>
      <p:sp>
        <p:nvSpPr>
          <p:cNvPr id="3" name="İçerik Yer Tutucusu 2">
            <a:extLst>
              <a:ext uri="{FF2B5EF4-FFF2-40B4-BE49-F238E27FC236}">
                <a16:creationId xmlns="" xmlns:a16="http://schemas.microsoft.com/office/drawing/2014/main" id="{ACE1EE55-29AC-42B8-B9EC-7CC7EB268C67}"/>
              </a:ext>
            </a:extLst>
          </p:cNvPr>
          <p:cNvSpPr>
            <a:spLocks noGrp="1"/>
          </p:cNvSpPr>
          <p:nvPr>
            <p:ph idx="1"/>
          </p:nvPr>
        </p:nvSpPr>
        <p:spPr/>
        <p:txBody>
          <a:bodyPr/>
          <a:lstStyle/>
          <a:p>
            <a:r>
              <a:rPr lang="tr-TR" b="1" dirty="0"/>
              <a:t>»</a:t>
            </a:r>
            <a:r>
              <a:rPr lang="tr-TR" dirty="0"/>
              <a:t> “Yakup Kadri Karaosmanoğlu edebiyatımızın önde gelen sanatçılarından biridir. Roman, hikâye, anı gibi değişik alanlarda eserler vermiş olan sanatçı daha çok romanları ile tanınmaktadır. Romanlarında önceleri kişisel konuları işleyen sanatçı daha sonra toplumsal konulara yönelmiştir. “Kiralık </a:t>
            </a:r>
            <a:r>
              <a:rPr lang="tr-TR" dirty="0" err="1"/>
              <a:t>Konak”ta</a:t>
            </a:r>
            <a:r>
              <a:rPr lang="tr-TR" dirty="0"/>
              <a:t> nesiller arası duygu ve düşünce farklılıklarını işleyen sanatçı, “Yaban” romanında Kurtuluş Savaşı yıllarında köy yaşamını, köylü – aydın çatışmasını işlemiştir.”</a:t>
            </a:r>
          </a:p>
          <a:p>
            <a:r>
              <a:rPr lang="tr-TR" dirty="0"/>
              <a:t>Yukarıdaki örnekte görüldüğü gibi parçada “Yakup Kadri” okuyucuya tanıtılmış, sanatçının eserleri ile ilgili bilgiler verilmiştir. İşte öğreticiliği esas alan bu tür anlatıma açıklayıcı anlatım denir.</a:t>
            </a:r>
          </a:p>
          <a:p>
            <a:endParaRPr lang="tr-TR" dirty="0"/>
          </a:p>
        </p:txBody>
      </p:sp>
    </p:spTree>
    <p:extLst>
      <p:ext uri="{BB962C8B-B14F-4D97-AF65-F5344CB8AC3E}">
        <p14:creationId xmlns:p14="http://schemas.microsoft.com/office/powerpoint/2010/main" xmlns="" val="4061927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682623D-0D28-43C1-9EFC-0AFCB90898F5}"/>
              </a:ext>
            </a:extLst>
          </p:cNvPr>
          <p:cNvSpPr>
            <a:spLocks noGrp="1"/>
          </p:cNvSpPr>
          <p:nvPr>
            <p:ph type="title"/>
          </p:nvPr>
        </p:nvSpPr>
        <p:spPr/>
        <p:txBody>
          <a:bodyPr/>
          <a:lstStyle/>
          <a:p>
            <a:r>
              <a:rPr lang="tr-TR" b="1" dirty="0"/>
              <a:t>Tartışmacı Anlatım</a:t>
            </a:r>
            <a:endParaRPr lang="tr-TR" dirty="0"/>
          </a:p>
        </p:txBody>
      </p:sp>
      <p:sp>
        <p:nvSpPr>
          <p:cNvPr id="3" name="İçerik Yer Tutucusu 2">
            <a:extLst>
              <a:ext uri="{FF2B5EF4-FFF2-40B4-BE49-F238E27FC236}">
                <a16:creationId xmlns="" xmlns:a16="http://schemas.microsoft.com/office/drawing/2014/main" id="{2C99CBC3-54CA-4AD8-B12A-C8B0A84457D9}"/>
              </a:ext>
            </a:extLst>
          </p:cNvPr>
          <p:cNvSpPr>
            <a:spLocks noGrp="1"/>
          </p:cNvSpPr>
          <p:nvPr>
            <p:ph idx="1"/>
          </p:nvPr>
        </p:nvSpPr>
        <p:spPr/>
        <p:txBody>
          <a:bodyPr/>
          <a:lstStyle/>
          <a:p>
            <a:r>
              <a:rPr lang="tr-TR" dirty="0"/>
              <a:t>Yazarın kendi doğrularına okuyucuyu inandırmak, onu kendi gibi düşündürmek için kullandığı anlatım tekniğine </a:t>
            </a:r>
            <a:r>
              <a:rPr lang="tr-TR" b="1" dirty="0"/>
              <a:t>tartışma</a:t>
            </a:r>
            <a:r>
              <a:rPr lang="tr-TR" dirty="0"/>
              <a:t> denir.</a:t>
            </a:r>
            <a:br>
              <a:rPr lang="tr-TR" dirty="0"/>
            </a:br>
            <a:r>
              <a:rPr lang="tr-TR" dirty="0"/>
              <a:t>Amaç kendi düşüncesini savunmak, varsa yanlış düşünceyi çürütmek olduğundan yazar, düşüncelerini sanki karşısında okuyucu varmış da onunla konuşuyormuş gibi ele alır. Kendi görüşünü ortaya koyar, karşıt görüşün dayanaksız olduğunu örnekleri ile gösterir.</a:t>
            </a:r>
            <a:br>
              <a:rPr lang="tr-TR" dirty="0"/>
            </a:br>
            <a:r>
              <a:rPr lang="tr-TR" dirty="0"/>
              <a:t>Bu yöntemde önce eleştirilecek olan düşünce verilir. Yazar, kendi düşüncesinin doğruluğunu, eleştirdiği düşüncenin ise yanlışlığını savunur.</a:t>
            </a:r>
          </a:p>
        </p:txBody>
      </p:sp>
    </p:spTree>
    <p:extLst>
      <p:ext uri="{BB962C8B-B14F-4D97-AF65-F5344CB8AC3E}">
        <p14:creationId xmlns:p14="http://schemas.microsoft.com/office/powerpoint/2010/main" xmlns="" val="1602153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EE8383A-6C66-4473-9200-DD5962A45BEB}"/>
              </a:ext>
            </a:extLst>
          </p:cNvPr>
          <p:cNvSpPr>
            <a:spLocks noGrp="1"/>
          </p:cNvSpPr>
          <p:nvPr>
            <p:ph type="title"/>
          </p:nvPr>
        </p:nvSpPr>
        <p:spPr/>
        <p:txBody>
          <a:bodyPr/>
          <a:lstStyle/>
          <a:p>
            <a:r>
              <a:rPr lang="tr-TR" dirty="0"/>
              <a:t>Tartışmacı</a:t>
            </a:r>
            <a:br>
              <a:rPr lang="tr-TR" dirty="0"/>
            </a:br>
            <a:r>
              <a:rPr lang="tr-TR" dirty="0"/>
              <a:t>Anlatım</a:t>
            </a:r>
            <a:br>
              <a:rPr lang="tr-TR" dirty="0"/>
            </a:br>
            <a:r>
              <a:rPr lang="tr-TR" dirty="0"/>
              <a:t>Örnekleri</a:t>
            </a:r>
          </a:p>
        </p:txBody>
      </p:sp>
      <p:sp>
        <p:nvSpPr>
          <p:cNvPr id="3" name="İçerik Yer Tutucusu 2">
            <a:extLst>
              <a:ext uri="{FF2B5EF4-FFF2-40B4-BE49-F238E27FC236}">
                <a16:creationId xmlns="" xmlns:a16="http://schemas.microsoft.com/office/drawing/2014/main" id="{EB9D99DF-716B-4A4C-B835-8A901C524FA6}"/>
              </a:ext>
            </a:extLst>
          </p:cNvPr>
          <p:cNvSpPr>
            <a:spLocks noGrp="1"/>
          </p:cNvSpPr>
          <p:nvPr>
            <p:ph idx="1"/>
          </p:nvPr>
        </p:nvSpPr>
        <p:spPr/>
        <p:txBody>
          <a:bodyPr/>
          <a:lstStyle/>
          <a:p>
            <a:r>
              <a:rPr lang="tr-TR" b="1" dirty="0"/>
              <a:t>»</a:t>
            </a:r>
            <a:r>
              <a:rPr lang="tr-TR" dirty="0"/>
              <a:t> “Bazı bilim adamları yanlış, anlaşılmaz bir Türkçe ile yazıyorlar. Üstelik bunlar, edebiyatçı olmadıkları­nı ileri sürerek, hoş görülmelerini de istiyorlar. Ama bu, mazeret olamaz. Çünkü bizim onlardan istediği­miz; duygu ve düşüncelerini düzgün bir dille yaz­malarıdır. Bunun için de sanatçı olmaya gerek yok­tur. Her insan ana dilini hatasız kullanacak ölçüde bilmelidir bence.”</a:t>
            </a:r>
          </a:p>
          <a:p>
            <a:r>
              <a:rPr lang="tr-TR" dirty="0"/>
              <a:t>Görüldüğü gibi yazar yukarıdaki parçada önce, eleştirdiği düşünceyi vermektedir. Dili yanlış kulla­nan bazı bilim adamlarını eleştirmektedir. Bu konu­da hoş görülmeyi isteyen bilim adamlarını ise hak­sız bulmaktadır. Yazar, her insanın ana dilini düz­gün, yanlışsız kullanması gerektiğini savunmakta­dır. Bunun için de bazı bilim adamlarının iddia etti­ği gibi sanatçı olmak gerekmediğini doğru görüş olarak okuyucuya aktarmaya çalışmaktadır.</a:t>
            </a:r>
          </a:p>
          <a:p>
            <a:endParaRPr lang="tr-TR" dirty="0"/>
          </a:p>
        </p:txBody>
      </p:sp>
    </p:spTree>
    <p:extLst>
      <p:ext uri="{BB962C8B-B14F-4D97-AF65-F5344CB8AC3E}">
        <p14:creationId xmlns:p14="http://schemas.microsoft.com/office/powerpoint/2010/main" xmlns="" val="3708248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5FF522D-C36D-40DA-982A-1BFBACF98ECF}"/>
              </a:ext>
            </a:extLst>
          </p:cNvPr>
          <p:cNvSpPr>
            <a:spLocks noGrp="1"/>
          </p:cNvSpPr>
          <p:nvPr>
            <p:ph type="title"/>
          </p:nvPr>
        </p:nvSpPr>
        <p:spPr/>
        <p:txBody>
          <a:bodyPr/>
          <a:lstStyle/>
          <a:p>
            <a:r>
              <a:rPr lang="tr-TR" dirty="0"/>
              <a:t>Bitiş</a:t>
            </a:r>
          </a:p>
        </p:txBody>
      </p:sp>
      <p:sp>
        <p:nvSpPr>
          <p:cNvPr id="3" name="İçerik Yer Tutucusu 2">
            <a:extLst>
              <a:ext uri="{FF2B5EF4-FFF2-40B4-BE49-F238E27FC236}">
                <a16:creationId xmlns="" xmlns:a16="http://schemas.microsoft.com/office/drawing/2014/main" id="{9469318F-0BF5-495E-A265-D811CE959B07}"/>
              </a:ext>
            </a:extLst>
          </p:cNvPr>
          <p:cNvSpPr>
            <a:spLocks noGrp="1"/>
          </p:cNvSpPr>
          <p:nvPr>
            <p:ph idx="1"/>
          </p:nvPr>
        </p:nvSpPr>
        <p:spPr/>
        <p:txBody>
          <a:bodyPr/>
          <a:lstStyle/>
          <a:p>
            <a:r>
              <a:rPr lang="tr-TR" dirty="0"/>
              <a:t>Belge </a:t>
            </a:r>
            <a:r>
              <a:rPr lang="tr-TR" b="1" u="sng" dirty="0"/>
              <a:t>Ahmet Hasdemir</a:t>
            </a:r>
            <a:r>
              <a:rPr lang="tr-TR" dirty="0"/>
              <a:t> tarafından hazırlanmıştır.</a:t>
            </a:r>
          </a:p>
          <a:p>
            <a:r>
              <a:rPr lang="tr-TR" dirty="0"/>
              <a:t>Kaynak </a:t>
            </a:r>
            <a:r>
              <a:rPr lang="tr-TR" dirty="0" err="1"/>
              <a:t>DilBilgisi.Net’dir</a:t>
            </a:r>
            <a:r>
              <a:rPr lang="tr-TR" dirty="0"/>
              <a:t>, çoğu bilgi oradan alıntıdır</a:t>
            </a:r>
          </a:p>
          <a:p>
            <a:endParaRPr lang="tr-TR" dirty="0"/>
          </a:p>
          <a:p>
            <a:r>
              <a:rPr lang="tr-TR" dirty="0" err="1"/>
              <a:t>EgitimHane.Com</a:t>
            </a:r>
            <a:r>
              <a:rPr lang="tr-TR" dirty="0"/>
              <a:t> için hazırlanmıştır.</a:t>
            </a:r>
          </a:p>
          <a:p>
            <a:endParaRPr lang="tr-TR" dirty="0"/>
          </a:p>
          <a:p>
            <a:pPr marL="0" indent="0" algn="r">
              <a:buNone/>
            </a:pPr>
            <a:r>
              <a:rPr lang="tr-TR" b="1" dirty="0">
                <a:solidFill>
                  <a:srgbClr val="C00000"/>
                </a:solidFill>
              </a:rPr>
              <a:t>Saygılarımla</a:t>
            </a:r>
            <a:r>
              <a:rPr lang="tr-TR" dirty="0">
                <a:solidFill>
                  <a:schemeClr val="tx1"/>
                </a:solidFill>
              </a:rPr>
              <a:t> </a:t>
            </a:r>
            <a:r>
              <a:rPr lang="tr-TR" b="1" dirty="0">
                <a:solidFill>
                  <a:srgbClr val="40BAD2"/>
                </a:solidFill>
              </a:rPr>
              <a:t>Ahmet Hasdemir</a:t>
            </a:r>
            <a:endParaRPr lang="tr-TR" b="1" dirty="0">
              <a:solidFill>
                <a:srgbClr val="C00000"/>
              </a:solidFill>
            </a:endParaRPr>
          </a:p>
        </p:txBody>
      </p:sp>
    </p:spTree>
    <p:extLst>
      <p:ext uri="{BB962C8B-B14F-4D97-AF65-F5344CB8AC3E}">
        <p14:creationId xmlns:p14="http://schemas.microsoft.com/office/powerpoint/2010/main" xmlns="" val="3888664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B440142-91EA-4F18-9E8D-C1309791F5CC}"/>
              </a:ext>
            </a:extLst>
          </p:cNvPr>
          <p:cNvSpPr>
            <a:spLocks noGrp="1"/>
          </p:cNvSpPr>
          <p:nvPr>
            <p:ph type="title"/>
          </p:nvPr>
        </p:nvSpPr>
        <p:spPr/>
        <p:txBody>
          <a:bodyPr/>
          <a:lstStyle/>
          <a:p>
            <a:r>
              <a:rPr lang="tr-TR" dirty="0"/>
              <a:t>Anlatım Biçimleri</a:t>
            </a:r>
            <a:br>
              <a:rPr lang="tr-TR" dirty="0"/>
            </a:br>
            <a:r>
              <a:rPr lang="tr-TR" dirty="0"/>
              <a:t>Nedir?</a:t>
            </a:r>
          </a:p>
        </p:txBody>
      </p:sp>
      <p:sp>
        <p:nvSpPr>
          <p:cNvPr id="3" name="İçerik Yer Tutucusu 2">
            <a:extLst>
              <a:ext uri="{FF2B5EF4-FFF2-40B4-BE49-F238E27FC236}">
                <a16:creationId xmlns="" xmlns:a16="http://schemas.microsoft.com/office/drawing/2014/main" id="{F0086680-23D0-4635-91C1-4748EB3E7FD0}"/>
              </a:ext>
            </a:extLst>
          </p:cNvPr>
          <p:cNvSpPr>
            <a:spLocks noGrp="1"/>
          </p:cNvSpPr>
          <p:nvPr>
            <p:ph idx="1"/>
          </p:nvPr>
        </p:nvSpPr>
        <p:spPr/>
        <p:txBody>
          <a:bodyPr/>
          <a:lstStyle/>
          <a:p>
            <a:r>
              <a:rPr lang="tr-TR" b="1" dirty="0"/>
              <a:t>Anlatım türleri</a:t>
            </a:r>
            <a:r>
              <a:rPr lang="tr-TR" dirty="0"/>
              <a:t>, yazarın duygu veya düşüncelerini ya da bir olayı anlatırken kullandığı yöntemlerdir.</a:t>
            </a:r>
          </a:p>
          <a:p>
            <a:r>
              <a:rPr lang="tr-TR" b="1" dirty="0"/>
              <a:t> &gt; </a:t>
            </a:r>
            <a:r>
              <a:rPr lang="tr-TR" dirty="0"/>
              <a:t> Anlatım teknikleri; </a:t>
            </a:r>
            <a:r>
              <a:rPr lang="tr-TR" b="1" dirty="0"/>
              <a:t>betimleme, öyküleme, açıklama ve tartışma</a:t>
            </a:r>
            <a:r>
              <a:rPr lang="tr-TR" dirty="0"/>
              <a:t> olmak üzere dört başlıkta incelenir.</a:t>
            </a:r>
          </a:p>
          <a:p>
            <a:endParaRPr lang="tr-TR" dirty="0"/>
          </a:p>
        </p:txBody>
      </p:sp>
    </p:spTree>
    <p:extLst>
      <p:ext uri="{BB962C8B-B14F-4D97-AF65-F5344CB8AC3E}">
        <p14:creationId xmlns:p14="http://schemas.microsoft.com/office/powerpoint/2010/main" xmlns="" val="4176344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ED326B6-C195-4D9B-8728-AF64F2568F22}"/>
              </a:ext>
            </a:extLst>
          </p:cNvPr>
          <p:cNvSpPr>
            <a:spLocks noGrp="1"/>
          </p:cNvSpPr>
          <p:nvPr>
            <p:ph type="title"/>
          </p:nvPr>
        </p:nvSpPr>
        <p:spPr/>
        <p:txBody>
          <a:bodyPr/>
          <a:lstStyle/>
          <a:p>
            <a:r>
              <a:rPr lang="tr-TR" dirty="0"/>
              <a:t>Betimleme</a:t>
            </a:r>
            <a:br>
              <a:rPr lang="tr-TR" dirty="0"/>
            </a:br>
            <a:r>
              <a:rPr lang="tr-TR" dirty="0"/>
              <a:t>Nedir?</a:t>
            </a:r>
          </a:p>
        </p:txBody>
      </p:sp>
      <p:sp>
        <p:nvSpPr>
          <p:cNvPr id="3" name="İçerik Yer Tutucusu 2">
            <a:extLst>
              <a:ext uri="{FF2B5EF4-FFF2-40B4-BE49-F238E27FC236}">
                <a16:creationId xmlns="" xmlns:a16="http://schemas.microsoft.com/office/drawing/2014/main" id="{3ADA72CD-1D0A-43CE-8913-CFE5A6337776}"/>
              </a:ext>
            </a:extLst>
          </p:cNvPr>
          <p:cNvSpPr>
            <a:spLocks noGrp="1"/>
          </p:cNvSpPr>
          <p:nvPr>
            <p:ph idx="1"/>
          </p:nvPr>
        </p:nvSpPr>
        <p:spPr/>
        <p:txBody>
          <a:bodyPr/>
          <a:lstStyle/>
          <a:p>
            <a:r>
              <a:rPr lang="tr-TR" dirty="0"/>
              <a:t>Varlıkların okuyucunun </a:t>
            </a:r>
            <a:r>
              <a:rPr lang="tr-TR" u="sng" dirty="0"/>
              <a:t>gözünde, zihninde canlanacak</a:t>
            </a:r>
            <a:r>
              <a:rPr lang="tr-TR" dirty="0"/>
              <a:t> şekilde ayırt edici nitelikleriyle </a:t>
            </a:r>
            <a:r>
              <a:rPr lang="tr-TR" u="sng" dirty="0"/>
              <a:t>resim çizer gibi</a:t>
            </a:r>
            <a:r>
              <a:rPr lang="tr-TR" dirty="0"/>
              <a:t> anlatılmasına </a:t>
            </a:r>
            <a:r>
              <a:rPr lang="tr-TR" b="1" dirty="0"/>
              <a:t>betimleme (tasvir etme)</a:t>
            </a:r>
            <a:r>
              <a:rPr lang="tr-TR" dirty="0"/>
              <a:t> denir.</a:t>
            </a:r>
          </a:p>
          <a:p>
            <a:r>
              <a:rPr lang="tr-TR" dirty="0"/>
              <a:t>Betimlemede gözlem esastır. Gözlemle elde edilen bilgiler açık, sade ve anlaşılır bir dille okuyucunun gözünde canlanacak şekilde anlatılır. Betimlemede yazar, tasvir edeceği varlığı kendi bakış açısına, kendi görüş ve değerlendiriş biçimine göre anlatır, betimlemeye kendi yorumunu katabilir.</a:t>
            </a:r>
          </a:p>
          <a:p>
            <a:endParaRPr lang="tr-TR" dirty="0"/>
          </a:p>
        </p:txBody>
      </p:sp>
    </p:spTree>
    <p:extLst>
      <p:ext uri="{BB962C8B-B14F-4D97-AF65-F5344CB8AC3E}">
        <p14:creationId xmlns:p14="http://schemas.microsoft.com/office/powerpoint/2010/main" xmlns="" val="1750800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FF0A779-9C59-4F54-A9F2-FE91B1115FF2}"/>
              </a:ext>
            </a:extLst>
          </p:cNvPr>
          <p:cNvSpPr>
            <a:spLocks noGrp="1"/>
          </p:cNvSpPr>
          <p:nvPr>
            <p:ph type="title"/>
          </p:nvPr>
        </p:nvSpPr>
        <p:spPr/>
        <p:txBody>
          <a:bodyPr/>
          <a:lstStyle/>
          <a:p>
            <a:r>
              <a:rPr lang="tr-TR" dirty="0"/>
              <a:t>Betimleme Örnekleri</a:t>
            </a:r>
          </a:p>
        </p:txBody>
      </p:sp>
      <p:sp>
        <p:nvSpPr>
          <p:cNvPr id="3" name="İçerik Yer Tutucusu 2">
            <a:extLst>
              <a:ext uri="{FF2B5EF4-FFF2-40B4-BE49-F238E27FC236}">
                <a16:creationId xmlns="" xmlns:a16="http://schemas.microsoft.com/office/drawing/2014/main" id="{17E69E95-0BA9-46C6-819F-3EC3920E3AC5}"/>
              </a:ext>
            </a:extLst>
          </p:cNvPr>
          <p:cNvSpPr>
            <a:spLocks noGrp="1"/>
          </p:cNvSpPr>
          <p:nvPr>
            <p:ph idx="1"/>
          </p:nvPr>
        </p:nvSpPr>
        <p:spPr/>
        <p:txBody>
          <a:bodyPr/>
          <a:lstStyle/>
          <a:p>
            <a:r>
              <a:rPr lang="tr-TR" b="1" dirty="0"/>
              <a:t>»</a:t>
            </a:r>
            <a:r>
              <a:rPr lang="tr-TR" dirty="0"/>
              <a:t> “Başımızın üstünde her zaman yeşil, iğne yapraklı dallardan örülü bir çatı var. Dallar öylesine sık ki, güneş ışığı aşağıya süzülemiyor bile. Ormanın içine doğru kilometrelerce uzayıp giden toprak bir yol… Çevredeki çiçeklerin insanı bayıltıcı kokusu ve kuşların tatlı nağmeleri…”</a:t>
            </a:r>
          </a:p>
          <a:p>
            <a:r>
              <a:rPr lang="tr-TR" dirty="0"/>
              <a:t>Bu parçada ormanın içindeki bir yerin betimlemesi yapılmıştır. Yazar bunu yaparken kendi yorumunu da katmıştır.</a:t>
            </a:r>
          </a:p>
          <a:p>
            <a:endParaRPr lang="tr-TR" dirty="0"/>
          </a:p>
        </p:txBody>
      </p:sp>
    </p:spTree>
    <p:extLst>
      <p:ext uri="{BB962C8B-B14F-4D97-AF65-F5344CB8AC3E}">
        <p14:creationId xmlns:p14="http://schemas.microsoft.com/office/powerpoint/2010/main" xmlns="" val="328498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7C916AD-E8FE-4046-80A4-EEC3224ADD72}"/>
              </a:ext>
            </a:extLst>
          </p:cNvPr>
          <p:cNvSpPr>
            <a:spLocks noGrp="1"/>
          </p:cNvSpPr>
          <p:nvPr>
            <p:ph type="title"/>
          </p:nvPr>
        </p:nvSpPr>
        <p:spPr/>
        <p:txBody>
          <a:bodyPr/>
          <a:lstStyle/>
          <a:p>
            <a:r>
              <a:rPr lang="tr-TR" dirty="0"/>
              <a:t>Betimleme</a:t>
            </a:r>
            <a:br>
              <a:rPr lang="tr-TR" dirty="0"/>
            </a:br>
            <a:r>
              <a:rPr lang="tr-TR" dirty="0"/>
              <a:t>İnsanı Konu Alabilir</a:t>
            </a:r>
          </a:p>
        </p:txBody>
      </p:sp>
      <p:sp>
        <p:nvSpPr>
          <p:cNvPr id="3" name="İçerik Yer Tutucusu 2">
            <a:extLst>
              <a:ext uri="{FF2B5EF4-FFF2-40B4-BE49-F238E27FC236}">
                <a16:creationId xmlns="" xmlns:a16="http://schemas.microsoft.com/office/drawing/2014/main" id="{EACAB461-CEED-4015-BBB6-47015FF3A386}"/>
              </a:ext>
            </a:extLst>
          </p:cNvPr>
          <p:cNvSpPr>
            <a:spLocks noGrp="1"/>
          </p:cNvSpPr>
          <p:nvPr>
            <p:ph idx="1"/>
          </p:nvPr>
        </p:nvSpPr>
        <p:spPr/>
        <p:txBody>
          <a:bodyPr/>
          <a:lstStyle/>
          <a:p>
            <a:r>
              <a:rPr lang="tr-TR" b="1" dirty="0"/>
              <a:t> &gt; </a:t>
            </a:r>
            <a:r>
              <a:rPr lang="tr-TR" dirty="0"/>
              <a:t> Betimlemeler insanı konu alabilir. Kişinin dış görünüşünün, fiziksel özelliklerinin (yüzü, gözü, saç rengi, kolları, bacakları, boyu vs.) yanı sıra iç dünyası ve karakter özellikleri (sevdikleri, sevmedikleri, düşündükleri, tepkileri, duyguları, önem verdikleri vs.) de anlatılabilir.</a:t>
            </a:r>
          </a:p>
          <a:p>
            <a:r>
              <a:rPr lang="tr-TR" dirty="0"/>
              <a:t/>
            </a:r>
            <a:br>
              <a:rPr lang="tr-TR" dirty="0"/>
            </a:br>
            <a:endParaRPr lang="tr-TR" dirty="0"/>
          </a:p>
        </p:txBody>
      </p:sp>
    </p:spTree>
    <p:extLst>
      <p:ext uri="{BB962C8B-B14F-4D97-AF65-F5344CB8AC3E}">
        <p14:creationId xmlns:p14="http://schemas.microsoft.com/office/powerpoint/2010/main" xmlns="" val="2189084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D95C3C0-1F29-40B9-8305-B94C0283C9D1}"/>
              </a:ext>
            </a:extLst>
          </p:cNvPr>
          <p:cNvSpPr>
            <a:spLocks noGrp="1"/>
          </p:cNvSpPr>
          <p:nvPr>
            <p:ph type="title"/>
          </p:nvPr>
        </p:nvSpPr>
        <p:spPr>
          <a:xfrm>
            <a:off x="132522" y="1123837"/>
            <a:ext cx="3067879" cy="4601183"/>
          </a:xfrm>
        </p:spPr>
        <p:txBody>
          <a:bodyPr/>
          <a:lstStyle/>
          <a:p>
            <a:r>
              <a:rPr lang="tr-TR" dirty="0"/>
              <a:t>Betimlemelerin</a:t>
            </a:r>
            <a:br>
              <a:rPr lang="tr-TR" dirty="0"/>
            </a:br>
            <a:r>
              <a:rPr lang="tr-TR" dirty="0"/>
              <a:t>İnsanları</a:t>
            </a:r>
            <a:br>
              <a:rPr lang="tr-TR" dirty="0"/>
            </a:br>
            <a:r>
              <a:rPr lang="tr-TR" dirty="0"/>
              <a:t>Konu</a:t>
            </a:r>
            <a:br>
              <a:rPr lang="tr-TR" dirty="0"/>
            </a:br>
            <a:r>
              <a:rPr lang="tr-TR" dirty="0"/>
              <a:t>Alması</a:t>
            </a:r>
            <a:br>
              <a:rPr lang="tr-TR" dirty="0"/>
            </a:br>
            <a:r>
              <a:rPr lang="tr-TR" dirty="0"/>
              <a:t>Örnekleri</a:t>
            </a:r>
          </a:p>
        </p:txBody>
      </p:sp>
      <p:sp>
        <p:nvSpPr>
          <p:cNvPr id="3" name="İçerik Yer Tutucusu 2">
            <a:extLst>
              <a:ext uri="{FF2B5EF4-FFF2-40B4-BE49-F238E27FC236}">
                <a16:creationId xmlns="" xmlns:a16="http://schemas.microsoft.com/office/drawing/2014/main" id="{FAFCC3E6-8B70-4017-B72C-0AC22FAD1526}"/>
              </a:ext>
            </a:extLst>
          </p:cNvPr>
          <p:cNvSpPr>
            <a:spLocks noGrp="1"/>
          </p:cNvSpPr>
          <p:nvPr>
            <p:ph idx="1"/>
          </p:nvPr>
        </p:nvSpPr>
        <p:spPr/>
        <p:txBody>
          <a:bodyPr/>
          <a:lstStyle/>
          <a:p>
            <a:r>
              <a:rPr lang="tr-TR" b="1" dirty="0"/>
              <a:t>»</a:t>
            </a:r>
            <a:r>
              <a:rPr lang="tr-TR" dirty="0"/>
              <a:t>“Kapıda yaşlı bir adam belirdi. Üzerinde biraz eski, açık mavi bir takım elbise vardı. Ceketin üst cebinde üçgen şeklinde kıvrılmış mendil, kravatıyla aynı renkteydi. Yer yer ağarmış saçlarını sol tarafa yatırmış, hâlâ siyahlığını koruyan bıyıklarını üst dudağının üzerini kapatacak şekilde bırakmış. Ayağında yıllar önce gençlerin oldukça rağbet ettiği ucu sivri ucu küt biçimli ayakkabılar vardı.”</a:t>
            </a:r>
          </a:p>
          <a:p>
            <a:r>
              <a:rPr lang="tr-TR" dirty="0"/>
              <a:t>Bu parçada yaşlı adamın fiziksel özelliklerinden, dış görünüşünden bahsedilerek betimleme yapılmıştır.</a:t>
            </a:r>
          </a:p>
          <a:p>
            <a:endParaRPr lang="tr-TR" dirty="0"/>
          </a:p>
        </p:txBody>
      </p:sp>
    </p:spTree>
    <p:extLst>
      <p:ext uri="{BB962C8B-B14F-4D97-AF65-F5344CB8AC3E}">
        <p14:creationId xmlns:p14="http://schemas.microsoft.com/office/powerpoint/2010/main" xmlns="" val="3499627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E20DFAD-733E-4B06-8CAE-360AB7ACF811}"/>
              </a:ext>
            </a:extLst>
          </p:cNvPr>
          <p:cNvSpPr>
            <a:spLocks noGrp="1"/>
          </p:cNvSpPr>
          <p:nvPr>
            <p:ph type="title"/>
          </p:nvPr>
        </p:nvSpPr>
        <p:spPr/>
        <p:txBody>
          <a:bodyPr/>
          <a:lstStyle/>
          <a:p>
            <a:r>
              <a:rPr lang="tr-TR" b="1" dirty="0"/>
              <a:t>Öyküleme </a:t>
            </a:r>
            <a:br>
              <a:rPr lang="tr-TR" b="1" dirty="0"/>
            </a:br>
            <a:endParaRPr lang="tr-TR" dirty="0"/>
          </a:p>
        </p:txBody>
      </p:sp>
      <p:sp>
        <p:nvSpPr>
          <p:cNvPr id="3" name="İçerik Yer Tutucusu 2">
            <a:extLst>
              <a:ext uri="{FF2B5EF4-FFF2-40B4-BE49-F238E27FC236}">
                <a16:creationId xmlns="" xmlns:a16="http://schemas.microsoft.com/office/drawing/2014/main" id="{394A3213-C244-44C6-A8CA-3B5164707A11}"/>
              </a:ext>
            </a:extLst>
          </p:cNvPr>
          <p:cNvSpPr>
            <a:spLocks noGrp="1"/>
          </p:cNvSpPr>
          <p:nvPr>
            <p:ph idx="1"/>
          </p:nvPr>
        </p:nvSpPr>
        <p:spPr/>
        <p:txBody>
          <a:bodyPr/>
          <a:lstStyle/>
          <a:p>
            <a:r>
              <a:rPr lang="tr-TR" dirty="0"/>
              <a:t>Tasarlanmış veya yaşanmış bir olayın başkalarına sözle ya da yazıyla anlatıldığı anlatım biçimine öyküleme (hikâye etme) denir.</a:t>
            </a:r>
          </a:p>
          <a:p>
            <a:endParaRPr lang="tr-TR" dirty="0"/>
          </a:p>
        </p:txBody>
      </p:sp>
    </p:spTree>
    <p:extLst>
      <p:ext uri="{BB962C8B-B14F-4D97-AF65-F5344CB8AC3E}">
        <p14:creationId xmlns:p14="http://schemas.microsoft.com/office/powerpoint/2010/main" xmlns="" val="1018924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122D86A-45BF-44EB-98FD-BF608C3A8BA3}"/>
              </a:ext>
            </a:extLst>
          </p:cNvPr>
          <p:cNvSpPr>
            <a:spLocks noGrp="1"/>
          </p:cNvSpPr>
          <p:nvPr>
            <p:ph type="title"/>
          </p:nvPr>
        </p:nvSpPr>
        <p:spPr/>
        <p:txBody>
          <a:bodyPr/>
          <a:lstStyle/>
          <a:p>
            <a:r>
              <a:rPr lang="tr-TR" dirty="0"/>
              <a:t>Öyküleme Örnekleri</a:t>
            </a:r>
          </a:p>
        </p:txBody>
      </p:sp>
      <p:sp>
        <p:nvSpPr>
          <p:cNvPr id="3" name="İçerik Yer Tutucusu 2">
            <a:extLst>
              <a:ext uri="{FF2B5EF4-FFF2-40B4-BE49-F238E27FC236}">
                <a16:creationId xmlns="" xmlns:a16="http://schemas.microsoft.com/office/drawing/2014/main" id="{5F02A22E-9C3D-4813-9F75-57C0059E877B}"/>
              </a:ext>
            </a:extLst>
          </p:cNvPr>
          <p:cNvSpPr>
            <a:spLocks noGrp="1"/>
          </p:cNvSpPr>
          <p:nvPr>
            <p:ph idx="1"/>
          </p:nvPr>
        </p:nvSpPr>
        <p:spPr/>
        <p:txBody>
          <a:bodyPr/>
          <a:lstStyle/>
          <a:p>
            <a:r>
              <a:rPr lang="tr-TR" b="1" dirty="0"/>
              <a:t>»</a:t>
            </a:r>
            <a:r>
              <a:rPr lang="tr-TR" dirty="0"/>
              <a:t> “Derse geç kalmıştım. Hemen bir taksi tuttum. Taksici beni derse yetiştirmek için biraz hızlı sürdü. Önümüzde giden araç ani fren yapınca ona arkadan çarptık. Bereket, taksici hemen frene basmıştı da çarpışma hafif oldu. Tabiî ben de derse yetişemedim.”</a:t>
            </a:r>
          </a:p>
          <a:p>
            <a:r>
              <a:rPr lang="tr-TR" dirty="0"/>
              <a:t>Görüldüğü gibi bu parçada kişi, okula giderken başına gelenleri anlatmış. Bu anlatımda dikkat ederseniz, bir olay zaman içinde anlatılmış. Derse geç kalıyor, taksi tutuyor, bindiği taksi başka bir araca çarpıyor. Demek ki bu parçanın anlatımında </a:t>
            </a:r>
            <a:r>
              <a:rPr lang="tr-TR" dirty="0" err="1"/>
              <a:t>öyküleyici</a:t>
            </a:r>
            <a:r>
              <a:rPr lang="tr-TR" dirty="0"/>
              <a:t> anlatımdan yararlanılmıştır.</a:t>
            </a:r>
          </a:p>
          <a:p>
            <a:endParaRPr lang="tr-TR" dirty="0"/>
          </a:p>
        </p:txBody>
      </p:sp>
    </p:spTree>
    <p:extLst>
      <p:ext uri="{BB962C8B-B14F-4D97-AF65-F5344CB8AC3E}">
        <p14:creationId xmlns:p14="http://schemas.microsoft.com/office/powerpoint/2010/main" xmlns="" val="1059271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9FD1E95-3F86-4446-B415-32A3A7FD3460}"/>
              </a:ext>
            </a:extLst>
          </p:cNvPr>
          <p:cNvSpPr>
            <a:spLocks noGrp="1"/>
          </p:cNvSpPr>
          <p:nvPr>
            <p:ph type="title"/>
          </p:nvPr>
        </p:nvSpPr>
        <p:spPr/>
        <p:txBody>
          <a:bodyPr/>
          <a:lstStyle/>
          <a:p>
            <a:r>
              <a:rPr lang="tr-TR" dirty="0"/>
              <a:t>Uyarı!</a:t>
            </a:r>
          </a:p>
        </p:txBody>
      </p:sp>
      <p:sp>
        <p:nvSpPr>
          <p:cNvPr id="3" name="İçerik Yer Tutucusu 2">
            <a:extLst>
              <a:ext uri="{FF2B5EF4-FFF2-40B4-BE49-F238E27FC236}">
                <a16:creationId xmlns="" xmlns:a16="http://schemas.microsoft.com/office/drawing/2014/main" id="{EF621D90-935C-4A8A-A9AD-239C74644CCD}"/>
              </a:ext>
            </a:extLst>
          </p:cNvPr>
          <p:cNvSpPr>
            <a:spLocks noGrp="1"/>
          </p:cNvSpPr>
          <p:nvPr>
            <p:ph idx="1"/>
          </p:nvPr>
        </p:nvSpPr>
        <p:spPr/>
        <p:txBody>
          <a:bodyPr/>
          <a:lstStyle/>
          <a:p>
            <a:r>
              <a:rPr lang="tr-TR" dirty="0"/>
              <a:t>Öyküleme, anlatımı yönüyle betimlemeye benzer. Bu nedenle öyküleme </a:t>
            </a:r>
            <a:r>
              <a:rPr lang="tr-TR" dirty="0" err="1"/>
              <a:t>betimsel</a:t>
            </a:r>
            <a:r>
              <a:rPr lang="tr-TR" dirty="0"/>
              <a:t> anlatımla karıştırılabilir.</a:t>
            </a:r>
          </a:p>
          <a:p>
            <a:r>
              <a:rPr lang="tr-TR" dirty="0"/>
              <a:t>Öykülemede olaylar, kişi veya kişilerin başından belli bir yerde ve belli bir zamanda geçer. Betimlemede ise zaman akış içinde değildir ve kişi veya kişilerin başından geçen herhangi bir olay söz konusu değildir.</a:t>
            </a:r>
          </a:p>
          <a:p>
            <a:r>
              <a:rPr lang="tr-TR" dirty="0"/>
              <a:t>Yani betimlemede belli bir zamanda durur nitelikteki eylem veya varlıklar tanıtılır. Öykülemede ise zaman akış halindedir ve olaylar bu akış içinde verilir. Buna fotoğraf ve film örneğini verebiliriz: Fotoğrafta zaman, olay ve varlıklar donmuş durumdadır. İşte betimleme bu donmuş durumun sözcüklere dökülmüş şeklidir. Oysa filmde zaman, olay ve varlıklar hareket halindedir, işte öyküleme de belli bir zaman aralığında geçen olayları anlatan film gibidir.</a:t>
            </a:r>
          </a:p>
          <a:p>
            <a:endParaRPr lang="tr-TR" dirty="0"/>
          </a:p>
        </p:txBody>
      </p:sp>
    </p:spTree>
    <p:extLst>
      <p:ext uri="{BB962C8B-B14F-4D97-AF65-F5344CB8AC3E}">
        <p14:creationId xmlns:p14="http://schemas.microsoft.com/office/powerpoint/2010/main" xmlns="" val="3763392471"/>
      </p:ext>
    </p:extLst>
  </p:cSld>
  <p:clrMapOvr>
    <a:masterClrMapping/>
  </p:clrMapOvr>
</p:sld>
</file>

<file path=ppt/theme/theme1.xml><?xml version="1.0" encoding="utf-8"?>
<a:theme xmlns:a="http://schemas.openxmlformats.org/drawingml/2006/main" name="Çerçev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 xmlns:thm15="http://schemas.microsoft.com/office/thememl/2012/main"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TM03457475[[fn=Çerçeve]]</Template>
  <TotalTime>12</TotalTime>
  <Words>337</Words>
  <PresentationFormat>Özel</PresentationFormat>
  <Paragraphs>44</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Çerçeve</vt:lpstr>
      <vt:lpstr>Anlatım Biçimleri  </vt:lpstr>
      <vt:lpstr>Anlatım Biçimleri Nedir?</vt:lpstr>
      <vt:lpstr>Betimleme Nedir?</vt:lpstr>
      <vt:lpstr>Betimleme Örnekleri</vt:lpstr>
      <vt:lpstr>Betimleme İnsanı Konu Alabilir</vt:lpstr>
      <vt:lpstr>Betimlemelerin İnsanları Konu Alması Örnekleri</vt:lpstr>
      <vt:lpstr>Öyküleme  </vt:lpstr>
      <vt:lpstr>Öyküleme Örnekleri</vt:lpstr>
      <vt:lpstr>Uyarı!</vt:lpstr>
      <vt:lpstr>Açıklayıcı  Anlatım</vt:lpstr>
      <vt:lpstr>Açıklayıcı Anlatım Örnekleri</vt:lpstr>
      <vt:lpstr>Tartışmacı Anlatım</vt:lpstr>
      <vt:lpstr>Tartışmacı Anlatım Örnekleri</vt:lpstr>
      <vt:lpstr>Bitiş</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2018-03-02T15:24:25Z</dcterms:created>
  <dcterms:modified xsi:type="dcterms:W3CDTF">2018-03-03T14:56:41Z</dcterms:modified>
  <cp:category>www.sorubak.com</cp:category>
</cp:coreProperties>
</file>