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210D444-4998-4E53-9A95-5EA8454EB759}" type="datetimeFigureOut">
              <a:rPr lang="tr-TR" smtClean="0"/>
              <a:t>15.4.2018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363839755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10D444-4998-4E53-9A95-5EA8454EB759}" type="datetimeFigureOut">
              <a:rPr lang="tr-TR" smtClean="0"/>
              <a:t>15.4.2018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60734429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10D444-4998-4E53-9A95-5EA8454EB759}" type="datetimeFigureOut">
              <a:rPr lang="tr-TR" smtClean="0"/>
              <a:t>15.4.2018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266820538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10D444-4998-4E53-9A95-5EA8454EB759}" type="datetimeFigureOut">
              <a:rPr lang="tr-TR" smtClean="0"/>
              <a:t>15.4.2018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41644745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210D444-4998-4E53-9A95-5EA8454EB759}" type="datetimeFigureOut">
              <a:rPr lang="tr-TR" smtClean="0"/>
              <a:t>15.4.2018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9072231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210D444-4998-4E53-9A95-5EA8454EB759}" type="datetimeFigureOut">
              <a:rPr lang="tr-TR" smtClean="0"/>
              <a:t>15.4.2018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95474182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210D444-4998-4E53-9A95-5EA8454EB759}" type="datetimeFigureOut">
              <a:rPr lang="tr-TR" smtClean="0"/>
              <a:t>15.4.2018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342019436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210D444-4998-4E53-9A95-5EA8454EB759}" type="datetimeFigureOut">
              <a:rPr lang="tr-TR" smtClean="0"/>
              <a:t>15.4.2018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5997137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10D444-4998-4E53-9A95-5EA8454EB759}" type="datetimeFigureOut">
              <a:rPr lang="tr-TR" smtClean="0"/>
              <a:t>15.4.2018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178344913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10D444-4998-4E53-9A95-5EA8454EB759}" type="datetimeFigureOut">
              <a:rPr lang="tr-TR" smtClean="0"/>
              <a:t>15.4.2018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401614430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10D444-4998-4E53-9A95-5EA8454EB759}" type="datetimeFigureOut">
              <a:rPr lang="tr-TR" smtClean="0"/>
              <a:t>15.4.2018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81D99F-EE67-4123-81D7-05D761CC0584}" type="slidenum">
              <a:rPr lang="tr-TR" smtClean="0"/>
              <a:t>‹#›</a:t>
            </a:fld>
            <a:endParaRPr lang="tr-TR"/>
          </a:p>
        </p:txBody>
      </p:sp>
    </p:spTree>
    <p:extLst>
      <p:ext uri="{BB962C8B-B14F-4D97-AF65-F5344CB8AC3E}">
        <p14:creationId xmlns:p14="http://schemas.microsoft.com/office/powerpoint/2010/main" val="256734339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D444-4998-4E53-9A95-5EA8454EB759}" type="datetimeFigureOut">
              <a:rPr lang="tr-TR" smtClean="0"/>
              <a:t>15.4.2018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1D99F-EE67-4123-81D7-05D761CC0584}" type="slidenum">
              <a:rPr lang="tr-TR" smtClean="0"/>
              <a:t>‹#›</a:t>
            </a:fld>
            <a:endParaRPr lang="tr-TR"/>
          </a:p>
        </p:txBody>
      </p:sp>
    </p:spTree>
    <p:extLst>
      <p:ext uri="{BB962C8B-B14F-4D97-AF65-F5344CB8AC3E}">
        <p14:creationId xmlns:p14="http://schemas.microsoft.com/office/powerpoint/2010/main" val="422917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7200" b="1" dirty="0" smtClean="0">
                <a:solidFill>
                  <a:schemeClr val="tx1">
                    <a:lumMod val="95000"/>
                    <a:lumOff val="5000"/>
                  </a:schemeClr>
                </a:solidFill>
                <a:effectLst>
                  <a:outerShdw blurRad="38100" dist="38100" dir="2700000" algn="tl">
                    <a:srgbClr val="000000">
                      <a:alpha val="43137"/>
                    </a:srgbClr>
                  </a:outerShdw>
                </a:effectLst>
                <a:latin typeface="Britannic Bold" panose="020B0903060703020204" pitchFamily="34" charset="0"/>
              </a:rPr>
              <a:t>ATATÜRK</a:t>
            </a:r>
            <a:endParaRPr lang="tr-TR" sz="7200" b="1" dirty="0">
              <a:solidFill>
                <a:schemeClr val="tx1">
                  <a:lumMod val="95000"/>
                  <a:lumOff val="5000"/>
                </a:schemeClr>
              </a:solidFill>
              <a:effectLst>
                <a:outerShdw blurRad="38100" dist="38100" dir="2700000" algn="tl">
                  <a:srgbClr val="000000">
                    <a:alpha val="43137"/>
                  </a:srgbClr>
                </a:outerShdw>
              </a:effectLst>
              <a:latin typeface="Britannic Bold" panose="020B0903060703020204" pitchFamily="34" charset="0"/>
            </a:endParaRPr>
          </a:p>
        </p:txBody>
      </p:sp>
      <p:sp>
        <p:nvSpPr>
          <p:cNvPr id="3" name="Alt Başlık 2"/>
          <p:cNvSpPr>
            <a:spLocks noGrp="1"/>
          </p:cNvSpPr>
          <p:nvPr>
            <p:ph type="subTitle" idx="1"/>
          </p:nvPr>
        </p:nvSpPr>
        <p:spPr/>
        <p:txBody>
          <a:bodyPr>
            <a:normAutofit/>
          </a:bodyPr>
          <a:lstStyle/>
          <a:p>
            <a:r>
              <a:rPr lang="tr-TR" sz="2400" b="1" dirty="0" smtClean="0">
                <a:solidFill>
                  <a:schemeClr val="tx1">
                    <a:lumMod val="85000"/>
                    <a:lumOff val="15000"/>
                  </a:schemeClr>
                </a:solidFill>
                <a:effectLst>
                  <a:outerShdw blurRad="38100" dist="38100" dir="2700000" algn="tl">
                    <a:srgbClr val="000000">
                      <a:alpha val="43137"/>
                    </a:srgbClr>
                  </a:outerShdw>
                </a:effectLst>
              </a:rPr>
              <a:t>Ahmet Arda ŞALLI </a:t>
            </a:r>
          </a:p>
          <a:p>
            <a:r>
              <a:rPr lang="tr-TR" sz="2400" b="1" dirty="0" smtClean="0">
                <a:solidFill>
                  <a:schemeClr val="tx1">
                    <a:lumMod val="85000"/>
                    <a:lumOff val="15000"/>
                  </a:schemeClr>
                </a:solidFill>
                <a:effectLst>
                  <a:outerShdw blurRad="38100" dist="38100" dir="2700000" algn="tl">
                    <a:srgbClr val="000000">
                      <a:alpha val="43137"/>
                    </a:srgbClr>
                  </a:outerShdw>
                </a:effectLst>
              </a:rPr>
              <a:t>3/D</a:t>
            </a:r>
          </a:p>
          <a:p>
            <a:r>
              <a:rPr lang="tr-TR" sz="2400" b="1" dirty="0" smtClean="0">
                <a:solidFill>
                  <a:schemeClr val="tx1">
                    <a:lumMod val="85000"/>
                    <a:lumOff val="15000"/>
                  </a:schemeClr>
                </a:solidFill>
                <a:effectLst>
                  <a:outerShdw blurRad="38100" dist="38100" dir="2700000" algn="tl">
                    <a:srgbClr val="000000">
                      <a:alpha val="43137"/>
                    </a:srgbClr>
                  </a:outerShdw>
                </a:effectLst>
              </a:rPr>
              <a:t>601</a:t>
            </a:r>
            <a:endParaRPr lang="tr-TR" sz="2400" b="1"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029923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Tam Bir </a:t>
            </a:r>
            <a:r>
              <a:rPr lang="tr-TR" b="1" dirty="0">
                <a:effectLst>
                  <a:outerShdw blurRad="38100" dist="38100" dir="2700000" algn="tl">
                    <a:srgbClr val="000000">
                      <a:alpha val="43137"/>
                    </a:srgbClr>
                  </a:outerShdw>
                </a:effectLst>
              </a:rPr>
              <a:t>S</a:t>
            </a:r>
            <a:r>
              <a:rPr lang="tr-TR" b="1" dirty="0" smtClean="0">
                <a:effectLst>
                  <a:outerShdw blurRad="38100" dist="38100" dir="2700000" algn="tl">
                    <a:srgbClr val="000000">
                      <a:alpha val="43137"/>
                    </a:srgbClr>
                  </a:outerShdw>
                </a:effectLst>
              </a:rPr>
              <a:t>alon Adamıydı</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a:xfrm>
            <a:off x="563960" y="1268760"/>
            <a:ext cx="8147248" cy="4525963"/>
          </a:xfrm>
        </p:spPr>
        <p:txBody>
          <a:bodyPr/>
          <a:lstStyle/>
          <a:p>
            <a:r>
              <a:rPr lang="tr-TR" dirty="0" smtClean="0">
                <a:effectLst>
                  <a:outerShdw blurRad="38100" dist="38100" dir="2700000" algn="tl">
                    <a:srgbClr val="000000">
                      <a:alpha val="43137"/>
                    </a:srgbClr>
                  </a:outerShdw>
                </a:effectLst>
              </a:rPr>
              <a:t>En sevdiği dans valsti. Müzik zevki çeşitlilik gösteriyordu. Klasik Batı müziği dışında Anadolu ezgilerini de severek dinlerdi.</a:t>
            </a:r>
            <a:endParaRPr lang="tr-TR"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68960"/>
            <a:ext cx="3810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4088" y="2863396"/>
            <a:ext cx="2952328" cy="370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1247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Gömleklerinin Tümü </a:t>
            </a:r>
            <a:r>
              <a:rPr lang="tr-TR" b="1" dirty="0">
                <a:effectLst>
                  <a:outerShdw blurRad="38100" dist="38100" dir="2700000" algn="tl">
                    <a:srgbClr val="000000">
                      <a:alpha val="43137"/>
                    </a:srgbClr>
                  </a:outerShdw>
                </a:effectLst>
              </a:rPr>
              <a:t>B</a:t>
            </a:r>
            <a:r>
              <a:rPr lang="tr-TR" b="1" dirty="0" smtClean="0">
                <a:effectLst>
                  <a:outerShdw blurRad="38100" dist="38100" dir="2700000" algn="tl">
                    <a:srgbClr val="000000">
                      <a:alpha val="43137"/>
                    </a:srgbClr>
                  </a:outerShdw>
                </a:effectLst>
              </a:rPr>
              <a:t>eyazdı</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251520" y="1484784"/>
            <a:ext cx="3744416" cy="4525963"/>
          </a:xfrm>
        </p:spPr>
        <p:txBody>
          <a:bodyPr>
            <a:normAutofit fontScale="92500" lnSpcReduction="20000"/>
          </a:bodyPr>
          <a:lstStyle/>
          <a:p>
            <a:r>
              <a:rPr lang="tr-TR" dirty="0" smtClean="0">
                <a:effectLst>
                  <a:outerShdw blurRad="38100" dist="38100" dir="2700000" algn="tl">
                    <a:srgbClr val="000000">
                      <a:alpha val="43137"/>
                    </a:srgbClr>
                  </a:outerShdw>
                </a:effectLst>
              </a:rPr>
              <a:t>Gömleklerinin hepsi beyazdı. Bu gömlekler ilk yıllarda İsviçre'de özel olarak dikilirken sonra yerli malı kullanma kampanyasına öncülük edebilmek için Beyoğlu'nda bir terziye diktirilmeye başlanmıştı. </a:t>
            </a:r>
          </a:p>
          <a:p>
            <a:pPr marL="0" indent="0">
              <a:buNone/>
            </a:pP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556792"/>
            <a:ext cx="468052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92017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effectLst>
                  <a:outerShdw blurRad="38100" dist="38100" dir="2700000" algn="tl">
                    <a:srgbClr val="000000">
                      <a:alpha val="43137"/>
                    </a:srgbClr>
                  </a:outerShdw>
                </a:effectLst>
              </a:rPr>
              <a:t>Takım Elbiselerine Karşı Çok Özenliydi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smtClean="0">
                <a:effectLst>
                  <a:outerShdw blurRad="38100" dist="38100" dir="2700000" algn="tl">
                    <a:srgbClr val="000000">
                      <a:alpha val="43137"/>
                    </a:srgbClr>
                  </a:outerShdw>
                </a:effectLst>
              </a:rPr>
              <a:t>Takım elbiselerinin tasarımlarını kendisi yapardı.</a:t>
            </a:r>
            <a:endParaRPr lang="tr-TR" dirty="0">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462" y="2852936"/>
            <a:ext cx="6048375" cy="38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98188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Dili ve Şivesi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00200"/>
            <a:ext cx="3826768" cy="4525963"/>
          </a:xfrm>
        </p:spPr>
        <p:txBody>
          <a:bodyPr>
            <a:normAutofit fontScale="77500" lnSpcReduction="20000"/>
          </a:bodyPr>
          <a:lstStyle/>
          <a:p>
            <a:pPr marL="0" indent="0">
              <a:buNone/>
            </a:pPr>
            <a:r>
              <a:rPr lang="tr-TR" dirty="0" smtClean="0">
                <a:effectLst>
                  <a:outerShdw blurRad="38100" dist="38100" dir="2700000" algn="tl">
                    <a:srgbClr val="000000">
                      <a:alpha val="43137"/>
                    </a:srgbClr>
                  </a:outerShdw>
                </a:effectLst>
              </a:rPr>
              <a:t>Atatürk özenli ve temiz bir Türkçe konuşurdu. Ancak bazı kelimeleri Rumeli şivesiyle telaffuz ederdi. </a:t>
            </a:r>
            <a:r>
              <a:rPr lang="tr-TR" dirty="0">
                <a:effectLst>
                  <a:outerShdw blurRad="38100" dist="38100" dir="2700000" algn="tl">
                    <a:srgbClr val="000000">
                      <a:alpha val="43137"/>
                    </a:srgbClr>
                  </a:outerShdw>
                </a:effectLst>
              </a:rPr>
              <a:t>Askeri </a:t>
            </a:r>
            <a:r>
              <a:rPr lang="tr-TR" dirty="0" smtClean="0">
                <a:effectLst>
                  <a:outerShdw blurRad="38100" dist="38100" dir="2700000" algn="tl">
                    <a:srgbClr val="000000">
                      <a:alpha val="43137"/>
                    </a:srgbClr>
                  </a:outerShdw>
                </a:effectLst>
              </a:rPr>
              <a:t>Lisesinde </a:t>
            </a:r>
            <a:r>
              <a:rPr lang="tr-TR" dirty="0">
                <a:effectLst>
                  <a:outerShdw blurRad="38100" dist="38100" dir="2700000" algn="tl">
                    <a:srgbClr val="000000">
                      <a:alpha val="43137"/>
                    </a:srgbClr>
                  </a:outerShdw>
                </a:effectLst>
              </a:rPr>
              <a:t>öğrenmeye başladığı </a:t>
            </a:r>
            <a:r>
              <a:rPr lang="tr-TR" dirty="0" smtClean="0">
                <a:effectLst>
                  <a:outerShdw blurRad="38100" dist="38100" dir="2700000" algn="tl">
                    <a:srgbClr val="000000">
                      <a:alpha val="43137"/>
                    </a:srgbClr>
                  </a:outerShdw>
                </a:effectLst>
              </a:rPr>
              <a:t>Fransızcayı </a:t>
            </a:r>
            <a:r>
              <a:rPr lang="tr-TR" dirty="0">
                <a:effectLst>
                  <a:outerShdw blurRad="38100" dist="38100" dir="2700000" algn="tl">
                    <a:srgbClr val="000000">
                      <a:alpha val="43137"/>
                    </a:srgbClr>
                  </a:outerShdw>
                </a:effectLst>
              </a:rPr>
              <a:t>sonraki yıllarda geliştirdi. Zengin bir kelime bilgisi vardı. Konuşurken araya Fransızca sözcükler de eklerdi. Atatürk'ün yabancı dil bilgisi </a:t>
            </a:r>
            <a:r>
              <a:rPr lang="tr-TR" dirty="0" smtClean="0">
                <a:effectLst>
                  <a:outerShdw blurRad="38100" dist="38100" dir="2700000" algn="tl">
                    <a:srgbClr val="000000">
                      <a:alpha val="43137"/>
                    </a:srgbClr>
                  </a:outerShdw>
                </a:effectLst>
              </a:rPr>
              <a:t>Fransızcayla </a:t>
            </a:r>
            <a:r>
              <a:rPr lang="tr-TR" dirty="0">
                <a:effectLst>
                  <a:outerShdw blurRad="38100" dist="38100" dir="2700000" algn="tl">
                    <a:srgbClr val="000000">
                      <a:alpha val="43137"/>
                    </a:srgbClr>
                  </a:outerShdw>
                </a:effectLst>
              </a:rPr>
              <a:t>sınırlı kalmadı ve </a:t>
            </a:r>
            <a:r>
              <a:rPr lang="tr-TR" dirty="0" smtClean="0">
                <a:effectLst>
                  <a:outerShdw blurRad="38100" dist="38100" dir="2700000" algn="tl">
                    <a:srgbClr val="000000">
                      <a:alpha val="43137"/>
                    </a:srgbClr>
                  </a:outerShdw>
                </a:effectLst>
              </a:rPr>
              <a:t>İngilizcesini </a:t>
            </a:r>
            <a:r>
              <a:rPr lang="tr-TR" dirty="0">
                <a:effectLst>
                  <a:outerShdw blurRad="38100" dist="38100" dir="2700000" algn="tl">
                    <a:srgbClr val="000000">
                      <a:alpha val="43137"/>
                    </a:srgbClr>
                  </a:outerShdw>
                </a:effectLst>
              </a:rPr>
              <a:t>de fazlasıyla ilerletti.</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56792"/>
            <a:ext cx="3467681" cy="48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36526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Kan Görmeye </a:t>
            </a:r>
            <a:r>
              <a:rPr lang="tr-TR" b="1" dirty="0">
                <a:effectLst>
                  <a:outerShdw blurRad="38100" dist="38100" dir="2700000" algn="tl">
                    <a:srgbClr val="000000">
                      <a:alpha val="43137"/>
                    </a:srgbClr>
                  </a:outerShdw>
                </a:effectLst>
              </a:rPr>
              <a:t>D</a:t>
            </a:r>
            <a:r>
              <a:rPr lang="tr-TR" b="1" dirty="0" smtClean="0">
                <a:effectLst>
                  <a:outerShdw blurRad="38100" dist="38100" dir="2700000" algn="tl">
                    <a:srgbClr val="000000">
                      <a:alpha val="43137"/>
                    </a:srgbClr>
                  </a:outerShdw>
                </a:effectLst>
              </a:rPr>
              <a:t>ayanamazdı</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67544" y="1412776"/>
            <a:ext cx="7931224" cy="4525963"/>
          </a:xfrm>
        </p:spPr>
        <p:txBody>
          <a:bodyPr/>
          <a:lstStyle/>
          <a:p>
            <a:r>
              <a:rPr lang="tr-TR" dirty="0" smtClean="0">
                <a:effectLst>
                  <a:outerShdw blurRad="38100" dist="38100" dir="2700000" algn="tl">
                    <a:srgbClr val="000000">
                      <a:alpha val="43137"/>
                    </a:srgbClr>
                  </a:outerShdw>
                </a:effectLst>
              </a:rPr>
              <a:t>Cephelerde düşmanla göğüs göğüse savaşmış biri olarak en ilginç özelliği savaş meydanları dışında kan görünce fenalaşmasıydı.</a:t>
            </a:r>
            <a:endParaRPr lang="tr-TR" dirty="0">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670564"/>
            <a:ext cx="486997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20367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Spor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smtClean="0">
                <a:effectLst>
                  <a:outerShdw blurRad="38100" dist="38100" dir="2700000" algn="tl">
                    <a:srgbClr val="000000">
                      <a:alpha val="43137"/>
                    </a:srgbClr>
                  </a:outerShdw>
                </a:effectLst>
              </a:rPr>
              <a:t>Atatürk, sportmen bir kişiliğe sahipti. Her gün ata biner, yüzmeye gider ve bilardo oynardı.</a:t>
            </a:r>
            <a:endParaRPr lang="tr-TR" dirty="0">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810603"/>
            <a:ext cx="5904656" cy="393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56426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Kuşları Çok Severdi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smtClean="0">
                <a:effectLst>
                  <a:outerShdw blurRad="38100" dist="38100" dir="2700000" algn="tl">
                    <a:srgbClr val="000000">
                      <a:alpha val="43137"/>
                    </a:srgbClr>
                  </a:outerShdw>
                </a:effectLst>
              </a:rPr>
              <a:t>Çankaya Köşkü'nde özel bir bakıcının ilgilendiği özel bir güvercinliği vardı.</a:t>
            </a:r>
            <a:endParaRPr lang="tr-TR" dirty="0">
              <a:effectLst>
                <a:outerShdw blurRad="38100" dist="38100" dir="2700000" algn="tl">
                  <a:srgbClr val="000000">
                    <a:alpha val="43137"/>
                  </a:srgbClr>
                </a:outerShdw>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94678"/>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7330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530626"/>
          </a:xfrm>
        </p:spPr>
        <p:txBody>
          <a:bodyPr>
            <a:normAutofit/>
          </a:bodyPr>
          <a:lstStyle/>
          <a:p>
            <a:r>
              <a:rPr lang="tr-TR" b="1" i="1" dirty="0" smtClean="0">
                <a:effectLst>
                  <a:outerShdw blurRad="38100" dist="38100" dir="2700000" algn="tl">
                    <a:srgbClr val="000000">
                      <a:alpha val="43137"/>
                    </a:srgbClr>
                  </a:outerShdw>
                </a:effectLst>
              </a:rPr>
              <a:t>Beni dinlediğiniz için teşekkür ederim </a:t>
            </a:r>
            <a:r>
              <a:rPr lang="tr-TR" b="1" i="1" dirty="0" smtClean="0">
                <a:effectLst>
                  <a:outerShdw blurRad="38100" dist="38100" dir="2700000" algn="tl">
                    <a:srgbClr val="000000">
                      <a:alpha val="43137"/>
                    </a:srgbClr>
                  </a:outerShdw>
                </a:effectLst>
                <a:sym typeface="Wingdings" panose="05000000000000000000" pitchFamily="2" charset="2"/>
              </a:rPr>
              <a:t></a:t>
            </a:r>
            <a:endParaRPr lang="tr-TR"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213415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251520" y="548680"/>
            <a:ext cx="4038600" cy="5589240"/>
          </a:xfrm>
        </p:spPr>
        <p:txBody>
          <a:bodyPr>
            <a:normAutofit fontScale="92500" lnSpcReduction="10000"/>
          </a:bodyPr>
          <a:lstStyle/>
          <a:p>
            <a:r>
              <a:rPr lang="tr-TR" dirty="0" smtClean="0">
                <a:effectLst>
                  <a:outerShdw blurRad="38100" dist="38100" dir="2700000" algn="tl">
                    <a:srgbClr val="000000">
                      <a:alpha val="43137"/>
                    </a:srgbClr>
                  </a:outerShdw>
                </a:effectLst>
              </a:rPr>
              <a:t>Mustafa Kemal Atatürk 1881 yılında Selânik'te Kocakasım Mahallesi, Islâhhâne Caddesi'ndeki üç katlı pembe evde doğdu. Milis subaylığı, evkaf katipliği ve kereste ticareti yapan Ali Rıza Efendi, 1871 yılında Zübeyde Hanım'la evlendi. Atatürk'ün beş kardeşinden dördü küçük yaşlarda öldü, sadece Makbule 1956 yılına kadar yaşadı.</a:t>
            </a:r>
            <a:endParaRPr lang="tr-TR"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39248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65989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Okuduğu Okullar</a:t>
            </a:r>
            <a:endParaRPr lang="tr-TR" b="1" dirty="0">
              <a:effectLst>
                <a:outerShdw blurRad="38100" dist="38100" dir="2700000" algn="tl">
                  <a:srgbClr val="000000">
                    <a:alpha val="43137"/>
                  </a:srgbClr>
                </a:outerShdw>
              </a:effectLst>
            </a:endParaRPr>
          </a:p>
        </p:txBody>
      </p:sp>
      <p:sp>
        <p:nvSpPr>
          <p:cNvPr id="4" name="İçerik Yer Tutucusu 3"/>
          <p:cNvSpPr>
            <a:spLocks noGrp="1"/>
          </p:cNvSpPr>
          <p:nvPr>
            <p:ph sz="half" idx="2"/>
          </p:nvPr>
        </p:nvSpPr>
        <p:spPr>
          <a:xfrm>
            <a:off x="4648200" y="1600200"/>
            <a:ext cx="4038600" cy="4781128"/>
          </a:xfrm>
        </p:spPr>
        <p:txBody>
          <a:bodyPr>
            <a:normAutofit fontScale="62500" lnSpcReduction="20000"/>
          </a:bodyPr>
          <a:lstStyle/>
          <a:p>
            <a:r>
              <a:rPr lang="tr-TR" dirty="0" smtClean="0">
                <a:effectLst>
                  <a:outerShdw blurRad="38100" dist="38100" dir="2700000" algn="tl">
                    <a:srgbClr val="000000">
                      <a:alpha val="43137"/>
                    </a:srgbClr>
                  </a:outerShdw>
                </a:effectLst>
              </a:rPr>
              <a:t>1) Mahalle Mektebine başladı sonra</a:t>
            </a:r>
          </a:p>
          <a:p>
            <a:r>
              <a:rPr lang="tr-TR" dirty="0" smtClean="0">
                <a:effectLst>
                  <a:outerShdw blurRad="38100" dist="38100" dir="2700000" algn="tl">
                    <a:srgbClr val="000000">
                      <a:alpha val="43137"/>
                    </a:srgbClr>
                  </a:outerShdw>
                </a:effectLst>
              </a:rPr>
              <a:t>2) Şemsi Efendi Okulu‘na geçti ve ilkokulu burada bitirdi.</a:t>
            </a:r>
          </a:p>
          <a:p>
            <a:r>
              <a:rPr lang="tr-TR" dirty="0" smtClean="0">
                <a:effectLst>
                  <a:outerShdw blurRad="38100" dist="38100" dir="2700000" algn="tl">
                    <a:srgbClr val="000000">
                      <a:alpha val="43137"/>
                    </a:srgbClr>
                  </a:outerShdw>
                </a:effectLst>
              </a:rPr>
              <a:t>3) Selanik Mülkiye Rüştiyesi‘nde ortaokula başladı ancak mahalledeki komşusundan da etkilenerek ortaokul 3. sınıfta okulunu değiştirdi ve,</a:t>
            </a:r>
          </a:p>
          <a:p>
            <a:r>
              <a:rPr lang="tr-TR" dirty="0" smtClean="0">
                <a:effectLst>
                  <a:outerShdw blurRad="38100" dist="38100" dir="2700000" algn="tl">
                    <a:srgbClr val="000000">
                      <a:alpha val="43137"/>
                    </a:srgbClr>
                  </a:outerShdw>
                </a:effectLst>
              </a:rPr>
              <a:t>4) Selanik Askeri Rüştiyesi‘ne geçti ve burada ilk askeri eğitimini alarak ortaokuldan mezun oldu.</a:t>
            </a:r>
          </a:p>
          <a:p>
            <a:r>
              <a:rPr lang="tr-TR" dirty="0" smtClean="0">
                <a:effectLst>
                  <a:outerShdw blurRad="38100" dist="38100" dir="2700000" algn="tl">
                    <a:srgbClr val="000000">
                      <a:alpha val="43137"/>
                    </a:srgbClr>
                  </a:outerShdw>
                </a:effectLst>
              </a:rPr>
              <a:t>5) Manastır Askeri İdadisi‘nde lise eğitimine başladı ve tamamladı. Buradan sonra,</a:t>
            </a:r>
          </a:p>
          <a:p>
            <a:r>
              <a:rPr lang="tr-TR" dirty="0" smtClean="0">
                <a:effectLst>
                  <a:outerShdw blurRad="38100" dist="38100" dir="2700000" algn="tl">
                    <a:srgbClr val="000000">
                      <a:alpha val="43137"/>
                    </a:srgbClr>
                  </a:outerShdw>
                </a:effectLst>
              </a:rPr>
              <a:t>6) Harp Okulu‘nu bitirdi. En son olarak da,</a:t>
            </a:r>
          </a:p>
          <a:p>
            <a:r>
              <a:rPr lang="tr-TR" dirty="0" smtClean="0">
                <a:effectLst>
                  <a:outerShdw blurRad="38100" dist="38100" dir="2700000" algn="tl">
                    <a:srgbClr val="000000">
                      <a:alpha val="43137"/>
                    </a:srgbClr>
                  </a:outerShdw>
                </a:effectLst>
              </a:rPr>
              <a:t>7) Harp Akademisi‘nden mezun olarak askerlik görevine başladı.</a:t>
            </a:r>
            <a:endParaRPr lang="tr-TR" dirty="0">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47780"/>
            <a:ext cx="4038600" cy="303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04569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Atatürk’ün Katıldığı Savaşlar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p:txBody>
          <a:bodyPr>
            <a:normAutofit fontScale="77500" lnSpcReduction="20000"/>
          </a:bodyPr>
          <a:lstStyle/>
          <a:p>
            <a:r>
              <a:rPr lang="tr-TR" dirty="0" smtClean="0">
                <a:effectLst>
                  <a:outerShdw blurRad="38100" dist="38100" dir="2700000" algn="tl">
                    <a:srgbClr val="000000">
                      <a:alpha val="43137"/>
                    </a:srgbClr>
                  </a:outerShdw>
                </a:effectLst>
              </a:rPr>
              <a:t>31 Mart Vakası 13 Nisan 1909</a:t>
            </a:r>
          </a:p>
          <a:p>
            <a:r>
              <a:rPr lang="tr-TR" dirty="0" smtClean="0">
                <a:effectLst>
                  <a:outerShdw blurRad="38100" dist="38100" dir="2700000" algn="tl">
                    <a:srgbClr val="000000">
                      <a:alpha val="43137"/>
                    </a:srgbClr>
                  </a:outerShdw>
                </a:effectLst>
              </a:rPr>
              <a:t>Arnavutluk İsyanı 15 Ocak 1911</a:t>
            </a:r>
          </a:p>
          <a:p>
            <a:r>
              <a:rPr lang="tr-TR" dirty="0" smtClean="0">
                <a:effectLst>
                  <a:outerShdw blurRad="38100" dist="38100" dir="2700000" algn="tl">
                    <a:srgbClr val="000000">
                      <a:alpha val="43137"/>
                    </a:srgbClr>
                  </a:outerShdw>
                </a:effectLst>
              </a:rPr>
              <a:t>Trablusgarp Savaşı 29 Eylül 1911</a:t>
            </a:r>
          </a:p>
          <a:p>
            <a:r>
              <a:rPr lang="tr-TR" dirty="0" smtClean="0">
                <a:effectLst>
                  <a:outerShdw blurRad="38100" dist="38100" dir="2700000" algn="tl">
                    <a:srgbClr val="000000">
                      <a:alpha val="43137"/>
                    </a:srgbClr>
                  </a:outerShdw>
                </a:effectLst>
              </a:rPr>
              <a:t>İkinci Balkan Savaşı 1912- 1913</a:t>
            </a:r>
          </a:p>
          <a:p>
            <a:r>
              <a:rPr lang="tr-TR" dirty="0" smtClean="0">
                <a:effectLst>
                  <a:outerShdw blurRad="38100" dist="38100" dir="2700000" algn="tl">
                    <a:srgbClr val="000000">
                      <a:alpha val="43137"/>
                    </a:srgbClr>
                  </a:outerShdw>
                </a:effectLst>
              </a:rPr>
              <a:t>Çanakkale Savaşı 18 Mart 1915</a:t>
            </a:r>
          </a:p>
          <a:p>
            <a:r>
              <a:rPr lang="tr-TR" dirty="0" smtClean="0">
                <a:effectLst>
                  <a:outerShdw blurRad="38100" dist="38100" dir="2700000" algn="tl">
                    <a:srgbClr val="000000">
                      <a:alpha val="43137"/>
                    </a:srgbClr>
                  </a:outerShdw>
                </a:effectLst>
              </a:rPr>
              <a:t>Doğu (Kafkas) Cephesi 1916-1917</a:t>
            </a:r>
          </a:p>
          <a:p>
            <a:r>
              <a:rPr lang="tr-TR" dirty="0" smtClean="0">
                <a:effectLst>
                  <a:outerShdw blurRad="38100" dist="38100" dir="2700000" algn="tl">
                    <a:srgbClr val="000000">
                      <a:alpha val="43137"/>
                    </a:srgbClr>
                  </a:outerShdw>
                </a:effectLst>
              </a:rPr>
              <a:t>Suriye-Filistin Cephesi 1917-1918</a:t>
            </a:r>
          </a:p>
          <a:p>
            <a:r>
              <a:rPr lang="tr-TR" dirty="0" smtClean="0">
                <a:effectLst>
                  <a:outerShdw blurRad="38100" dist="38100" dir="2700000" algn="tl">
                    <a:srgbClr val="000000">
                      <a:alpha val="43137"/>
                    </a:srgbClr>
                  </a:outerShdw>
                </a:effectLst>
              </a:rPr>
              <a:t>Kurtuluş Savaşı 1919 - 1923</a:t>
            </a:r>
          </a:p>
          <a:p>
            <a:r>
              <a:rPr lang="tr-TR" dirty="0" smtClean="0">
                <a:effectLst>
                  <a:outerShdw blurRad="38100" dist="38100" dir="2700000" algn="tl">
                    <a:srgbClr val="000000">
                      <a:alpha val="43137"/>
                    </a:srgbClr>
                  </a:outerShdw>
                </a:effectLst>
              </a:rPr>
              <a:t>Sakarya Savaşı 20 Ekim 1921</a:t>
            </a:r>
          </a:p>
          <a:p>
            <a:r>
              <a:rPr lang="tr-TR" dirty="0" smtClean="0">
                <a:effectLst>
                  <a:outerShdw blurRad="38100" dist="38100" dir="2700000" algn="tl">
                    <a:srgbClr val="000000">
                      <a:alpha val="43137"/>
                    </a:srgbClr>
                  </a:outerShdw>
                </a:effectLst>
              </a:rPr>
              <a:t>Büyük Taarruz 4 Mart 1922</a:t>
            </a:r>
            <a:endParaRPr lang="tr-TR" dirty="0">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47780"/>
            <a:ext cx="4038600" cy="303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77223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2651894"/>
          </a:xfrm>
        </p:spPr>
        <p:txBody>
          <a:bodyPr>
            <a:normAutofit/>
          </a:bodyPr>
          <a:lstStyle/>
          <a:p>
            <a:r>
              <a:rPr lang="tr-TR" sz="3800" dirty="0" smtClean="0">
                <a:effectLst>
                  <a:outerShdw blurRad="38100" dist="38100" dir="2700000" algn="tl">
                    <a:srgbClr val="000000">
                      <a:alpha val="43137"/>
                    </a:srgbClr>
                  </a:outerShdw>
                </a:effectLst>
              </a:rPr>
              <a:t>Atatürk Hakkında </a:t>
            </a:r>
            <a:br>
              <a:rPr lang="tr-TR" sz="3800" dirty="0" smtClean="0">
                <a:effectLst>
                  <a:outerShdw blurRad="38100" dist="38100" dir="2700000" algn="tl">
                    <a:srgbClr val="000000">
                      <a:alpha val="43137"/>
                    </a:srgbClr>
                  </a:outerShdw>
                </a:effectLst>
              </a:rPr>
            </a:br>
            <a:r>
              <a:rPr lang="tr-TR" sz="3800" dirty="0" smtClean="0">
                <a:effectLst>
                  <a:outerShdw blurRad="38100" dist="38100" dir="2700000" algn="tl">
                    <a:srgbClr val="000000">
                      <a:alpha val="43137"/>
                    </a:srgbClr>
                  </a:outerShdw>
                </a:effectLst>
              </a:rPr>
              <a:t>Bilinmeyenler</a:t>
            </a:r>
            <a:endParaRPr lang="tr-TR" sz="3800" dirty="0">
              <a:effectLst>
                <a:outerShdw blurRad="38100" dist="38100" dir="2700000" algn="tl">
                  <a:srgbClr val="000000">
                    <a:alpha val="43137"/>
                  </a:srgbClr>
                </a:outerShdw>
              </a:effectLst>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908720"/>
            <a:ext cx="471396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50526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En Sevdiği </a:t>
            </a:r>
            <a:r>
              <a:rPr lang="tr-TR" b="1" dirty="0">
                <a:effectLst>
                  <a:outerShdw blurRad="38100" dist="38100" dir="2700000" algn="tl">
                    <a:srgbClr val="000000">
                      <a:alpha val="43137"/>
                    </a:srgbClr>
                  </a:outerShdw>
                </a:effectLst>
              </a:rPr>
              <a:t>Y</a:t>
            </a:r>
            <a:r>
              <a:rPr lang="tr-TR" b="1" dirty="0" smtClean="0">
                <a:effectLst>
                  <a:outerShdw blurRad="38100" dist="38100" dir="2700000" algn="tl">
                    <a:srgbClr val="000000">
                      <a:alpha val="43137"/>
                    </a:srgbClr>
                  </a:outerShdw>
                </a:effectLst>
              </a:rPr>
              <a:t>emek</a:t>
            </a:r>
            <a:endParaRPr lang="tr-TR" b="1" dirty="0">
              <a:effectLst>
                <a:outerShdw blurRad="38100" dist="38100" dir="2700000" algn="tl">
                  <a:srgbClr val="000000">
                    <a:alpha val="43137"/>
                  </a:srgbClr>
                </a:outerShdw>
              </a:effectLst>
            </a:endParaRPr>
          </a:p>
        </p:txBody>
      </p:sp>
      <p:sp>
        <p:nvSpPr>
          <p:cNvPr id="4" name="İçerik Yer Tutucusu 3"/>
          <p:cNvSpPr>
            <a:spLocks noGrp="1"/>
          </p:cNvSpPr>
          <p:nvPr>
            <p:ph sz="half" idx="2"/>
          </p:nvPr>
        </p:nvSpPr>
        <p:spPr/>
        <p:txBody>
          <a:bodyPr/>
          <a:lstStyle/>
          <a:p>
            <a:r>
              <a:rPr lang="tr-TR" dirty="0" smtClean="0">
                <a:effectLst>
                  <a:outerShdw blurRad="38100" dist="38100" dir="2700000" algn="tl">
                    <a:srgbClr val="000000">
                      <a:alpha val="43137"/>
                    </a:srgbClr>
                  </a:outerShdw>
                </a:effectLst>
              </a:rPr>
              <a:t>Manastır Askeri Lisesi yıllarından kalan bir alışkanlıkla hayatı boyunca en sevdiği yemek kuru fasulye ve pilav olarak kaldı. Tatlıya düşkün değildi ama canı istediğinde çok sevdiği gül reçelini tercih ederdi.</a:t>
            </a:r>
            <a:endParaRPr lang="tr-TR" dirty="0">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42588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00367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4638"/>
            <a:ext cx="6912768" cy="1143000"/>
          </a:xfrm>
        </p:spPr>
        <p:txBody>
          <a:bodyPr>
            <a:normAutofit fontScale="90000"/>
          </a:bodyPr>
          <a:lstStyle/>
          <a:p>
            <a:r>
              <a:rPr lang="tr-TR" b="1" dirty="0" smtClean="0">
                <a:effectLst>
                  <a:outerShdw blurRad="38100" dist="38100" dir="2700000" algn="tl">
                    <a:srgbClr val="000000">
                      <a:alpha val="43137"/>
                    </a:srgbClr>
                  </a:outerShdw>
                </a:effectLst>
              </a:rPr>
              <a:t>En Büyük </a:t>
            </a:r>
            <a:r>
              <a:rPr lang="tr-TR" b="1" dirty="0">
                <a:effectLst>
                  <a:outerShdw blurRad="38100" dist="38100" dir="2700000" algn="tl">
                    <a:srgbClr val="000000">
                      <a:alpha val="43137"/>
                    </a:srgbClr>
                  </a:outerShdw>
                </a:effectLst>
              </a:rPr>
              <a:t>H</a:t>
            </a:r>
            <a:r>
              <a:rPr lang="tr-TR" b="1" dirty="0" smtClean="0">
                <a:effectLst>
                  <a:outerShdw blurRad="38100" dist="38100" dir="2700000" algn="tl">
                    <a:srgbClr val="000000">
                      <a:alpha val="43137"/>
                    </a:srgbClr>
                  </a:outerShdw>
                </a:effectLst>
              </a:rPr>
              <a:t>ayali </a:t>
            </a:r>
            <a:r>
              <a:rPr lang="tr-TR" b="1" dirty="0">
                <a:effectLst>
                  <a:outerShdw blurRad="38100" dist="38100" dir="2700000" algn="tl">
                    <a:srgbClr val="000000">
                      <a:alpha val="43137"/>
                    </a:srgbClr>
                  </a:outerShdw>
                </a:effectLst>
              </a:rPr>
              <a:t>D</a:t>
            </a:r>
            <a:r>
              <a:rPr lang="tr-TR" b="1" dirty="0" smtClean="0">
                <a:effectLst>
                  <a:outerShdw blurRad="38100" dist="38100" dir="2700000" algn="tl">
                    <a:srgbClr val="000000">
                      <a:alpha val="43137"/>
                    </a:srgbClr>
                  </a:outerShdw>
                </a:effectLst>
              </a:rPr>
              <a:t>ünya </a:t>
            </a:r>
            <a:r>
              <a:rPr lang="tr-TR" b="1" dirty="0">
                <a:effectLst>
                  <a:outerShdw blurRad="38100" dist="38100" dir="2700000" algn="tl">
                    <a:srgbClr val="000000">
                      <a:alpha val="43137"/>
                    </a:srgbClr>
                  </a:outerShdw>
                </a:effectLst>
              </a:rPr>
              <a:t>T</a:t>
            </a:r>
            <a:r>
              <a:rPr lang="tr-TR" b="1" dirty="0" smtClean="0">
                <a:effectLst>
                  <a:outerShdw blurRad="38100" dist="38100" dir="2700000" algn="tl">
                    <a:srgbClr val="000000">
                      <a:alpha val="43137"/>
                    </a:srgbClr>
                  </a:outerShdw>
                </a:effectLst>
              </a:rPr>
              <a:t>uruna </a:t>
            </a:r>
            <a:r>
              <a:rPr lang="tr-TR" b="1" dirty="0">
                <a:effectLst>
                  <a:outerShdw blurRad="38100" dist="38100" dir="2700000" algn="tl">
                    <a:srgbClr val="000000">
                      <a:alpha val="43137"/>
                    </a:srgbClr>
                  </a:outerShdw>
                </a:effectLst>
              </a:rPr>
              <a:t>Ç</a:t>
            </a:r>
            <a:r>
              <a:rPr lang="tr-TR" b="1" dirty="0" smtClean="0">
                <a:effectLst>
                  <a:outerShdw blurRad="38100" dist="38100" dir="2700000" algn="tl">
                    <a:srgbClr val="000000">
                      <a:alpha val="43137"/>
                    </a:srgbClr>
                  </a:outerShdw>
                </a:effectLst>
              </a:rPr>
              <a:t>ıkmaktı</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a:xfrm>
            <a:off x="457200" y="1600200"/>
            <a:ext cx="7715200" cy="4525963"/>
          </a:xfrm>
        </p:spPr>
        <p:txBody>
          <a:bodyPr/>
          <a:lstStyle/>
          <a:p>
            <a:r>
              <a:rPr lang="tr-TR" dirty="0" smtClean="0">
                <a:effectLst>
                  <a:outerShdw blurRad="38100" dist="38100" dir="2700000" algn="tl">
                    <a:srgbClr val="000000">
                      <a:alpha val="43137"/>
                    </a:srgbClr>
                  </a:outerShdw>
                </a:effectLst>
              </a:rPr>
              <a:t>Ömrü yetseydi bir dünya turuna çıkıp Türk dili ve tarihi üzerindeki çalışmalarını genişletmek en büyük hayaliydi.</a:t>
            </a:r>
            <a:endParaRPr lang="tr-TR" dirty="0">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47664" y="3212976"/>
            <a:ext cx="619268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2109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outerShdw blurRad="38100" dist="38100" dir="2700000" algn="tl">
                    <a:srgbClr val="000000">
                      <a:alpha val="43137"/>
                    </a:srgbClr>
                  </a:outerShdw>
                </a:effectLst>
              </a:rPr>
              <a:t>Başucu Kitabı Çalıkuşu İdi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p:txBody>
          <a:bodyPr>
            <a:normAutofit fontScale="92500"/>
          </a:bodyPr>
          <a:lstStyle/>
          <a:p>
            <a:r>
              <a:rPr lang="tr-TR" dirty="0" smtClean="0">
                <a:effectLst>
                  <a:outerShdw blurRad="38100" dist="38100" dir="2700000" algn="tl">
                    <a:srgbClr val="000000">
                      <a:alpha val="43137"/>
                    </a:srgbClr>
                  </a:outerShdw>
                </a:effectLst>
              </a:rPr>
              <a:t>Atatürk'ün binlerce kitabı vardı. Ama bunların arasında bir tanesini hayatı boyunca hatta cephede bile başucundan ayırmadı. Reşat Nuri Güntekin'in ünlü ''Çalıkuşu'' romanını hep yanında taşır, her gün rastgele bir yerinden açar birkaç sayfa okurdu.</a:t>
            </a:r>
            <a:endParaRPr lang="tr-TR" dirty="0">
              <a:effectLst>
                <a:outerShdw blurRad="38100" dist="38100" dir="2700000" algn="tl">
                  <a:srgbClr val="000000">
                    <a:alpha val="43137"/>
                  </a:srgbClr>
                </a:outerShdw>
              </a:effectLst>
            </a:endParaRP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194168"/>
            <a:ext cx="4038600" cy="333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02611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effectLst>
                  <a:outerShdw blurRad="38100" dist="38100" dir="2700000" algn="tl">
                    <a:srgbClr val="000000">
                      <a:alpha val="43137"/>
                    </a:srgbClr>
                  </a:outerShdw>
                </a:effectLst>
              </a:rPr>
              <a:t>Hayvanları Çok Severdi</a:t>
            </a:r>
            <a:endParaRPr lang="tr-TR" b="1" dirty="0">
              <a:effectLst>
                <a:outerShdw blurRad="38100" dist="38100" dir="2700000" algn="tl">
                  <a:srgbClr val="000000">
                    <a:alpha val="43137"/>
                  </a:srgbClr>
                </a:outerShdw>
              </a:effectLst>
            </a:endParaRPr>
          </a:p>
        </p:txBody>
      </p:sp>
      <p:sp>
        <p:nvSpPr>
          <p:cNvPr id="4" name="İçerik Yer Tutucusu 3"/>
          <p:cNvSpPr>
            <a:spLocks noGrp="1"/>
          </p:cNvSpPr>
          <p:nvPr>
            <p:ph sz="half" idx="2"/>
          </p:nvPr>
        </p:nvSpPr>
        <p:spPr/>
        <p:txBody>
          <a:bodyPr>
            <a:normAutofit fontScale="85000" lnSpcReduction="10000"/>
          </a:bodyPr>
          <a:lstStyle/>
          <a:p>
            <a:r>
              <a:rPr lang="tr-TR" dirty="0" smtClean="0">
                <a:effectLst>
                  <a:outerShdw blurRad="38100" dist="38100" dir="2700000" algn="tl">
                    <a:srgbClr val="000000">
                      <a:alpha val="43137"/>
                    </a:srgbClr>
                  </a:outerShdw>
                </a:effectLst>
              </a:rPr>
              <a:t>Atlardan sonra en sevdiği hayvan köpekti. ''</a:t>
            </a:r>
            <a:r>
              <a:rPr lang="tr-TR" dirty="0" err="1" smtClean="0">
                <a:effectLst>
                  <a:outerShdw blurRad="38100" dist="38100" dir="2700000" algn="tl">
                    <a:srgbClr val="000000">
                      <a:alpha val="43137"/>
                    </a:srgbClr>
                  </a:outerShdw>
                </a:effectLst>
              </a:rPr>
              <a:t>Foks</a:t>
            </a:r>
            <a:r>
              <a:rPr lang="tr-TR" dirty="0" smtClean="0">
                <a:effectLst>
                  <a:outerShdw blurRad="38100" dist="38100" dir="2700000" algn="tl">
                    <a:srgbClr val="000000">
                      <a:alpha val="43137"/>
                    </a:srgbClr>
                  </a:outerShdw>
                </a:effectLst>
              </a:rPr>
              <a:t>'' adını verdiği köpeği Gazi'nin yatağının ayak ucunda uyurdu. Hayvanlara düşkünlüğü o dereceydi ki bir gün misafirlerinin de görebilmesi için yeni doğmuş bir tay ve annesinin Çankaya Köşkü kabul salonuna getirilmesini bile emretmişti.</a:t>
            </a:r>
            <a:endParaRPr lang="tr-TR" dirty="0">
              <a:effectLst>
                <a:outerShdw blurRad="38100" dist="38100" dir="2700000" algn="tl">
                  <a:srgbClr val="000000">
                    <a:alpha val="43137"/>
                  </a:srgbClr>
                </a:outerShdw>
              </a:effectLst>
            </a:endParaRPr>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88840"/>
            <a:ext cx="43308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97370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528</Words>
  <Application>Microsoft Office PowerPoint</Application>
  <PresentationFormat>Ekran Gösterisi (4:3)</PresentationFormat>
  <Paragraphs>48</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ATATÜRK</vt:lpstr>
      <vt:lpstr>PowerPoint Sunusu</vt:lpstr>
      <vt:lpstr>Okuduğu Okullar</vt:lpstr>
      <vt:lpstr>Atatürk’ün Katıldığı Savaşlar</vt:lpstr>
      <vt:lpstr>Atatürk Hakkında  Bilinmeyenler</vt:lpstr>
      <vt:lpstr>En Sevdiği Yemek</vt:lpstr>
      <vt:lpstr>En Büyük Hayali Dünya Turuna Çıkmaktı</vt:lpstr>
      <vt:lpstr>Başucu Kitabı Çalıkuşu İdi</vt:lpstr>
      <vt:lpstr>Hayvanları Çok Severdi</vt:lpstr>
      <vt:lpstr>Tam Bir Salon Adamıydı</vt:lpstr>
      <vt:lpstr>Gömleklerinin Tümü Beyazdı</vt:lpstr>
      <vt:lpstr>Takım Elbiselerine Karşı Çok Özenliydi</vt:lpstr>
      <vt:lpstr>Dili ve Şivesi</vt:lpstr>
      <vt:lpstr>Kan Görmeye Dayanamazdı</vt:lpstr>
      <vt:lpstr>Spor</vt:lpstr>
      <vt:lpstr>Kuşları Çok Severdi</vt:lpstr>
      <vt:lpstr>Beni dinlediğiniz için teşekkür ederim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dc:title>
  <dc:creator>PC</dc:creator>
  <cp:lastModifiedBy>PC</cp:lastModifiedBy>
  <cp:revision>8</cp:revision>
  <dcterms:created xsi:type="dcterms:W3CDTF">2018-04-15T12:16:36Z</dcterms:created>
  <dcterms:modified xsi:type="dcterms:W3CDTF">2018-04-15T13:43:02Z</dcterms:modified>
</cp:coreProperties>
</file>